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Plus Jakarta Sans"/>
      <p:regular r:id="rId10"/>
      <p:bold r:id="rId11"/>
      <p:italic r:id="rId12"/>
      <p:boldItalic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bold.fntdata"/><Relationship Id="rId10" Type="http://schemas.openxmlformats.org/officeDocument/2006/relationships/font" Target="fonts/PlusJakartaSans-regular.fntdata"/><Relationship Id="rId13" Type="http://schemas.openxmlformats.org/officeDocument/2006/relationships/font" Target="fonts/PlusJakartaSans-boldItalic.fntdata"/><Relationship Id="rId12"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d9e84f9b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d9e84f9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d9e84f9b8_0_1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d9e84f9b8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a:t>
            </a:r>
            <a:endParaRPr sz="15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60" name="Google Shape;60;p13"/>
          <p:cNvSpPr txBox="1"/>
          <p:nvPr/>
        </p:nvSpPr>
        <p:spPr>
          <a:xfrm>
            <a:off x="5580463" y="3226444"/>
            <a:ext cx="1746300" cy="45504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500">
                <a:latin typeface="Inter"/>
                <a:ea typeface="Inter"/>
                <a:cs typeface="Inter"/>
                <a:sym typeface="Inter"/>
              </a:rPr>
              <a:t>World War II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61" name="Google Shape;61;p13"/>
          <p:cNvSpPr txBox="1"/>
          <p:nvPr/>
        </p:nvSpPr>
        <p:spPr>
          <a:xfrm>
            <a:off x="571009" y="2034350"/>
            <a:ext cx="1582200" cy="1666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p:txBody>
      </p:sp>
      <p:sp>
        <p:nvSpPr>
          <p:cNvPr id="62" name="Google Shape;62;p13"/>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a:t>
            </a:r>
            <a:r>
              <a:rPr i="1" lang="en" sz="1200">
                <a:latin typeface="Plus Jakarta Sans"/>
                <a:ea typeface="Plus Jakarta Sans"/>
                <a:cs typeface="Plus Jakarta Sans"/>
                <a:sym typeface="Plus Jakarta Sans"/>
              </a:rPr>
              <a:t>important</a:t>
            </a:r>
            <a:r>
              <a:rPr i="1" lang="en" sz="1200">
                <a:latin typeface="Plus Jakarta Sans"/>
                <a:ea typeface="Plus Jakarta Sans"/>
                <a:cs typeface="Plus Jakarta Sans"/>
                <a:sym typeface="Plus Jakarta Sans"/>
              </a:rPr>
              <a:t> on top). Be sure to explain why you believe the primary cause is the most important and provide a summary of the secondary causes.</a:t>
            </a:r>
            <a:endParaRPr i="1" sz="1200">
              <a:latin typeface="Plus Jakarta Sans"/>
              <a:ea typeface="Plus Jakarta Sans"/>
              <a:cs typeface="Plus Jakarta Sans"/>
              <a:sym typeface="Plus Jakarta Sans"/>
            </a:endParaRPr>
          </a:p>
        </p:txBody>
      </p:sp>
      <p:sp>
        <p:nvSpPr>
          <p:cNvPr id="63" name="Google Shape;63;p13"/>
          <p:cNvSpPr txBox="1"/>
          <p:nvPr/>
        </p:nvSpPr>
        <p:spPr>
          <a:xfrm>
            <a:off x="2982092" y="6940843"/>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Cause:</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Summary:</a:t>
            </a:r>
            <a:endParaRPr sz="1800"/>
          </a:p>
        </p:txBody>
      </p:sp>
      <p:cxnSp>
        <p:nvCxnSpPr>
          <p:cNvPr id="64" name="Google Shape;64;p13"/>
          <p:cNvCxnSpPr/>
          <p:nvPr/>
        </p:nvCxnSpPr>
        <p:spPr>
          <a:xfrm flipH="1" rot="10800000">
            <a:off x="2457277" y="4251436"/>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65" name="Google Shape;65;p13"/>
          <p:cNvCxnSpPr/>
          <p:nvPr/>
        </p:nvCxnSpPr>
        <p:spPr>
          <a:xfrm flipH="1" rot="10800000">
            <a:off x="2527495" y="6752460"/>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66" name="Google Shape;66;p13"/>
          <p:cNvCxnSpPr>
            <a:stCxn id="67" idx="3"/>
          </p:cNvCxnSpPr>
          <p:nvPr/>
        </p:nvCxnSpPr>
        <p:spPr>
          <a:xfrm>
            <a:off x="4728392" y="2994914"/>
            <a:ext cx="800700" cy="1070100"/>
          </a:xfrm>
          <a:prstGeom prst="straightConnector1">
            <a:avLst/>
          </a:prstGeom>
          <a:noFill/>
          <a:ln cap="flat" cmpd="sng" w="9525">
            <a:solidFill>
              <a:srgbClr val="595959"/>
            </a:solidFill>
            <a:prstDash val="solid"/>
            <a:round/>
            <a:headEnd len="med" w="med" type="none"/>
            <a:tailEnd len="med" w="med" type="triangle"/>
          </a:ln>
        </p:spPr>
      </p:cxnSp>
      <p:cxnSp>
        <p:nvCxnSpPr>
          <p:cNvPr id="68" name="Google Shape;68;p13"/>
          <p:cNvCxnSpPr>
            <a:stCxn id="63" idx="3"/>
          </p:cNvCxnSpPr>
          <p:nvPr/>
        </p:nvCxnSpPr>
        <p:spPr>
          <a:xfrm flipH="1" rot="10800000">
            <a:off x="4728392" y="6816643"/>
            <a:ext cx="785700" cy="1194900"/>
          </a:xfrm>
          <a:prstGeom prst="straightConnector1">
            <a:avLst/>
          </a:prstGeom>
          <a:noFill/>
          <a:ln cap="flat" cmpd="sng" w="9525">
            <a:solidFill>
              <a:srgbClr val="595959"/>
            </a:solidFill>
            <a:prstDash val="solid"/>
            <a:round/>
            <a:headEnd len="med" w="med" type="none"/>
            <a:tailEnd len="med" w="med" type="triangle"/>
          </a:ln>
        </p:spPr>
      </p:cxnSp>
      <p:cxnSp>
        <p:nvCxnSpPr>
          <p:cNvPr id="69" name="Google Shape;69;p13"/>
          <p:cNvCxnSpPr>
            <a:stCxn id="70" idx="3"/>
          </p:cNvCxnSpPr>
          <p:nvPr/>
        </p:nvCxnSpPr>
        <p:spPr>
          <a:xfrm>
            <a:off x="4728392" y="5510495"/>
            <a:ext cx="788100" cy="3300"/>
          </a:xfrm>
          <a:prstGeom prst="straightConnector1">
            <a:avLst/>
          </a:prstGeom>
          <a:noFill/>
          <a:ln cap="flat" cmpd="sng" w="9525">
            <a:solidFill>
              <a:srgbClr val="595959"/>
            </a:solidFill>
            <a:prstDash val="solid"/>
            <a:round/>
            <a:headEnd len="med" w="med" type="none"/>
            <a:tailEnd len="med" w="med" type="triangle"/>
          </a:ln>
        </p:spPr>
      </p:cxnSp>
      <p:sp>
        <p:nvSpPr>
          <p:cNvPr id="70" name="Google Shape;70;p13"/>
          <p:cNvSpPr txBox="1"/>
          <p:nvPr/>
        </p:nvSpPr>
        <p:spPr>
          <a:xfrm>
            <a:off x="2982092" y="4439795"/>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Cause:</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Summary:</a:t>
            </a:r>
            <a:endParaRPr sz="1800"/>
          </a:p>
        </p:txBody>
      </p:sp>
      <p:sp>
        <p:nvSpPr>
          <p:cNvPr id="67" name="Google Shape;67;p13"/>
          <p:cNvSpPr txBox="1"/>
          <p:nvPr/>
        </p:nvSpPr>
        <p:spPr>
          <a:xfrm>
            <a:off x="2982092" y="1924214"/>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Cause:</a:t>
            </a:r>
            <a:endParaRPr b="1" sz="1500">
              <a:solidFill>
                <a:schemeClr val="dk1"/>
              </a:solidFill>
              <a:latin typeface="Inter"/>
              <a:ea typeface="Inter"/>
              <a:cs typeface="Inter"/>
              <a:sym typeface="Inter"/>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Summary:</a:t>
            </a:r>
            <a:endParaRPr b="1" sz="1500">
              <a:solidFill>
                <a:schemeClr val="dk1"/>
              </a:solidFill>
              <a:latin typeface="Inter"/>
              <a:ea typeface="Inter"/>
              <a:cs typeface="Inter"/>
              <a:sym typeface="Inter"/>
            </a:endParaRPr>
          </a:p>
        </p:txBody>
      </p:sp>
      <p:sp>
        <p:nvSpPr>
          <p:cNvPr id="71" name="Google Shape;71;p13"/>
          <p:cNvSpPr txBox="1"/>
          <p:nvPr/>
        </p:nvSpPr>
        <p:spPr>
          <a:xfrm>
            <a:off x="2860900" y="1255700"/>
            <a:ext cx="19452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pic>
        <p:nvPicPr>
          <p:cNvPr id="72" name="Google Shape;72;p13"/>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73" name="Google Shape;73;p13"/>
          <p:cNvSpPr txBox="1"/>
          <p:nvPr/>
        </p:nvSpPr>
        <p:spPr>
          <a:xfrm>
            <a:off x="1219200" y="914400"/>
            <a:ext cx="6330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79" name="Google Shape;7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0" name="Google Shape;8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 name="Google Shape;8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2" name="Google Shape;8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3" name="Google Shape;83;p14"/>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Rationale: </a:t>
            </a:r>
            <a:endParaRPr sz="15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Treaty of Versailles punished Germany harshly after World War I. This caused economic hardship and national humiliation, creating resentment and fueling radical movements like Nazism. It is the most significant cause of World War II because it directly destabilized Germany, allowing Hitler to exploit the situation and rise to power. Without this foundation of bitterness and instability, Hitler's rise and subsequent aggression may not have been possible.</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84" name="Google Shape;84;p14"/>
          <p:cNvSpPr txBox="1"/>
          <p:nvPr/>
        </p:nvSpPr>
        <p:spPr>
          <a:xfrm>
            <a:off x="5580463" y="3226444"/>
            <a:ext cx="1746300" cy="45504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500">
                <a:latin typeface="Inter"/>
                <a:ea typeface="Inter"/>
                <a:cs typeface="Inter"/>
                <a:sym typeface="Inter"/>
              </a:rPr>
              <a:t>World War II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85" name="Google Shape;85;p14"/>
          <p:cNvSpPr txBox="1"/>
          <p:nvPr/>
        </p:nvSpPr>
        <p:spPr>
          <a:xfrm>
            <a:off x="571009" y="2034350"/>
            <a:ext cx="1582200" cy="1666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500">
                <a:solidFill>
                  <a:srgbClr val="E95C3D"/>
                </a:solidFill>
                <a:latin typeface="Inter"/>
                <a:ea typeface="Inter"/>
                <a:cs typeface="Inter"/>
                <a:sym typeface="Inter"/>
              </a:rPr>
              <a:t>Treaty of Versailles</a:t>
            </a:r>
            <a:endParaRPr b="1" sz="1500">
              <a:solidFill>
                <a:srgbClr val="E95C3D"/>
              </a:solidFill>
              <a:latin typeface="Inter"/>
              <a:ea typeface="Inter"/>
              <a:cs typeface="Inter"/>
              <a:sym typeface="Inter"/>
            </a:endParaRPr>
          </a:p>
        </p:txBody>
      </p:sp>
      <p:sp>
        <p:nvSpPr>
          <p:cNvPr id="86" name="Google Shape;86;p14"/>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a:t>
            </a:r>
            <a:r>
              <a:rPr i="1" lang="en" sz="1200">
                <a:latin typeface="Plus Jakarta Sans"/>
                <a:ea typeface="Plus Jakarta Sans"/>
                <a:cs typeface="Plus Jakarta Sans"/>
                <a:sym typeface="Plus Jakarta Sans"/>
              </a:rPr>
              <a:t>important</a:t>
            </a:r>
            <a:r>
              <a:rPr i="1" lang="en" sz="1200">
                <a:latin typeface="Plus Jakarta Sans"/>
                <a:ea typeface="Plus Jakarta Sans"/>
                <a:cs typeface="Plus Jakarta Sans"/>
                <a:sym typeface="Plus Jakarta Sans"/>
              </a:rPr>
              <a:t> on top). Be sure to explain why you believe the primary cause is the most important and provide a summary of the secondary causes.</a:t>
            </a:r>
            <a:endParaRPr i="1" sz="1200">
              <a:latin typeface="Plus Jakarta Sans"/>
              <a:ea typeface="Plus Jakarta Sans"/>
              <a:cs typeface="Plus Jakarta Sans"/>
              <a:sym typeface="Plus Jakarta Sans"/>
            </a:endParaRPr>
          </a:p>
        </p:txBody>
      </p:sp>
      <p:sp>
        <p:nvSpPr>
          <p:cNvPr id="87" name="Google Shape;87;p14"/>
          <p:cNvSpPr txBox="1"/>
          <p:nvPr/>
        </p:nvSpPr>
        <p:spPr>
          <a:xfrm>
            <a:off x="2982092" y="6940843"/>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Cause: </a:t>
            </a:r>
            <a:r>
              <a:rPr b="1" lang="en" sz="1200">
                <a:solidFill>
                  <a:srgbClr val="E95C3D"/>
                </a:solidFill>
                <a:latin typeface="Inter"/>
                <a:ea typeface="Inter"/>
                <a:cs typeface="Inter"/>
                <a:sym typeface="Inter"/>
              </a:rPr>
              <a:t>Japanese Imperialism</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Summary: </a:t>
            </a:r>
            <a:r>
              <a:rPr b="1" lang="en" sz="1200">
                <a:solidFill>
                  <a:srgbClr val="E95C3D"/>
                </a:solidFill>
                <a:latin typeface="Inter"/>
                <a:ea typeface="Inter"/>
                <a:cs typeface="Inter"/>
                <a:sym typeface="Inter"/>
              </a:rPr>
              <a:t>Japan sought to expand its empire. Their expansion</a:t>
            </a:r>
            <a:r>
              <a:rPr b="1" lang="en" sz="1200">
                <a:solidFill>
                  <a:srgbClr val="E95C3D"/>
                </a:solidFill>
                <a:latin typeface="Inter"/>
                <a:ea typeface="Inter"/>
                <a:cs typeface="Inter"/>
                <a:sym typeface="Inter"/>
              </a:rPr>
              <a:t>ism</a:t>
            </a:r>
            <a:r>
              <a:rPr b="1" lang="en" sz="1200">
                <a:solidFill>
                  <a:srgbClr val="E95C3D"/>
                </a:solidFill>
                <a:latin typeface="Inter"/>
                <a:ea typeface="Inter"/>
                <a:cs typeface="Inter"/>
                <a:sym typeface="Inter"/>
              </a:rPr>
              <a:t> and atrocities heightened tensions in the Pacific.</a:t>
            </a:r>
            <a:endParaRPr b="1" sz="1200">
              <a:solidFill>
                <a:srgbClr val="E95C3D"/>
              </a:solidFill>
            </a:endParaRPr>
          </a:p>
        </p:txBody>
      </p:sp>
      <p:cxnSp>
        <p:nvCxnSpPr>
          <p:cNvPr id="88" name="Google Shape;88;p14"/>
          <p:cNvCxnSpPr/>
          <p:nvPr/>
        </p:nvCxnSpPr>
        <p:spPr>
          <a:xfrm flipH="1" rot="10800000">
            <a:off x="2457277" y="4251436"/>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89" name="Google Shape;89;p14"/>
          <p:cNvCxnSpPr/>
          <p:nvPr/>
        </p:nvCxnSpPr>
        <p:spPr>
          <a:xfrm flipH="1" rot="10800000">
            <a:off x="2527495" y="6752460"/>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90" name="Google Shape;90;p14"/>
          <p:cNvCxnSpPr>
            <a:stCxn id="91" idx="3"/>
          </p:cNvCxnSpPr>
          <p:nvPr/>
        </p:nvCxnSpPr>
        <p:spPr>
          <a:xfrm>
            <a:off x="4728392" y="2994914"/>
            <a:ext cx="800700" cy="1070100"/>
          </a:xfrm>
          <a:prstGeom prst="straightConnector1">
            <a:avLst/>
          </a:prstGeom>
          <a:noFill/>
          <a:ln cap="flat" cmpd="sng" w="9525">
            <a:solidFill>
              <a:srgbClr val="595959"/>
            </a:solidFill>
            <a:prstDash val="solid"/>
            <a:round/>
            <a:headEnd len="med" w="med" type="none"/>
            <a:tailEnd len="med" w="med" type="triangle"/>
          </a:ln>
        </p:spPr>
      </p:cxnSp>
      <p:cxnSp>
        <p:nvCxnSpPr>
          <p:cNvPr id="92" name="Google Shape;92;p14"/>
          <p:cNvCxnSpPr>
            <a:stCxn id="87" idx="3"/>
          </p:cNvCxnSpPr>
          <p:nvPr/>
        </p:nvCxnSpPr>
        <p:spPr>
          <a:xfrm flipH="1" rot="10800000">
            <a:off x="4728392" y="6816643"/>
            <a:ext cx="785700" cy="1194900"/>
          </a:xfrm>
          <a:prstGeom prst="straightConnector1">
            <a:avLst/>
          </a:prstGeom>
          <a:noFill/>
          <a:ln cap="flat" cmpd="sng" w="9525">
            <a:solidFill>
              <a:srgbClr val="595959"/>
            </a:solidFill>
            <a:prstDash val="solid"/>
            <a:round/>
            <a:headEnd len="med" w="med" type="none"/>
            <a:tailEnd len="med" w="med" type="triangle"/>
          </a:ln>
        </p:spPr>
      </p:cxnSp>
      <p:cxnSp>
        <p:nvCxnSpPr>
          <p:cNvPr id="93" name="Google Shape;93;p14"/>
          <p:cNvCxnSpPr>
            <a:stCxn id="94" idx="3"/>
          </p:cNvCxnSpPr>
          <p:nvPr/>
        </p:nvCxnSpPr>
        <p:spPr>
          <a:xfrm>
            <a:off x="4728392" y="5510495"/>
            <a:ext cx="788100" cy="3300"/>
          </a:xfrm>
          <a:prstGeom prst="straightConnector1">
            <a:avLst/>
          </a:prstGeom>
          <a:noFill/>
          <a:ln cap="flat" cmpd="sng" w="9525">
            <a:solidFill>
              <a:srgbClr val="595959"/>
            </a:solidFill>
            <a:prstDash val="solid"/>
            <a:round/>
            <a:headEnd len="med" w="med" type="none"/>
            <a:tailEnd len="med" w="med" type="triangle"/>
          </a:ln>
        </p:spPr>
      </p:cxnSp>
      <p:sp>
        <p:nvSpPr>
          <p:cNvPr id="94" name="Google Shape;94;p14"/>
          <p:cNvSpPr txBox="1"/>
          <p:nvPr/>
        </p:nvSpPr>
        <p:spPr>
          <a:xfrm>
            <a:off x="2982092" y="4439795"/>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Cause: </a:t>
            </a:r>
            <a:r>
              <a:rPr b="1" lang="en" sz="1200">
                <a:solidFill>
                  <a:srgbClr val="E95C3D"/>
                </a:solidFill>
                <a:latin typeface="Inter"/>
                <a:ea typeface="Inter"/>
                <a:cs typeface="Inter"/>
                <a:sym typeface="Inter"/>
              </a:rPr>
              <a:t>Rise of Hitler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Summary: </a:t>
            </a:r>
            <a:r>
              <a:rPr b="1" lang="en" sz="1200">
                <a:solidFill>
                  <a:srgbClr val="E95C3D"/>
                </a:solidFill>
                <a:latin typeface="Inter"/>
                <a:ea typeface="Inter"/>
                <a:cs typeface="Inter"/>
                <a:sym typeface="Inter"/>
              </a:rPr>
              <a:t>Hitler capitalized on German economic struggles  from the Treaty of Versailles with aggressive, expansionist  policies.</a:t>
            </a:r>
            <a:endParaRPr b="1" sz="1200">
              <a:solidFill>
                <a:srgbClr val="E95C3D"/>
              </a:solidFill>
            </a:endParaRPr>
          </a:p>
        </p:txBody>
      </p:sp>
      <p:sp>
        <p:nvSpPr>
          <p:cNvPr id="91" name="Google Shape;91;p14"/>
          <p:cNvSpPr txBox="1"/>
          <p:nvPr/>
        </p:nvSpPr>
        <p:spPr>
          <a:xfrm>
            <a:off x="2982092" y="1924214"/>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Cause: </a:t>
            </a:r>
            <a:r>
              <a:rPr b="1" lang="en" sz="1200">
                <a:solidFill>
                  <a:srgbClr val="E95C3D"/>
                </a:solidFill>
                <a:latin typeface="Inter"/>
                <a:ea typeface="Inter"/>
                <a:cs typeface="Inter"/>
                <a:sym typeface="Inter"/>
              </a:rPr>
              <a:t>Failed League of Nations</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Summary: The League of Nations lacked enforcement power and failed to respond to issues.  Its inability to act emboldened aggressor nations.</a:t>
            </a:r>
            <a:endParaRPr b="1" sz="1200">
              <a:solidFill>
                <a:srgbClr val="E95C3D"/>
              </a:solidFill>
              <a:latin typeface="Inter"/>
              <a:ea typeface="Inter"/>
              <a:cs typeface="Inter"/>
              <a:sym typeface="Inter"/>
            </a:endParaRPr>
          </a:p>
        </p:txBody>
      </p:sp>
      <p:sp>
        <p:nvSpPr>
          <p:cNvPr id="95" name="Google Shape;95;p14"/>
          <p:cNvSpPr txBox="1"/>
          <p:nvPr/>
        </p:nvSpPr>
        <p:spPr>
          <a:xfrm>
            <a:off x="2860900" y="1255700"/>
            <a:ext cx="19452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pic>
        <p:nvPicPr>
          <p:cNvPr id="96" name="Google Shape;96;p14"/>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97" name="Google Shape;97;p14"/>
          <p:cNvSpPr txBox="1"/>
          <p:nvPr/>
        </p:nvSpPr>
        <p:spPr>
          <a:xfrm>
            <a:off x="1219200" y="914400"/>
            <a:ext cx="6330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